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8" r:id="rId2"/>
    <p:sldId id="256" r:id="rId3"/>
    <p:sldId id="259" r:id="rId4"/>
    <p:sldId id="260" r:id="rId5"/>
    <p:sldId id="264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7114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5558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1401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366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48010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67067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5843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7248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2211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8856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727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9365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595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326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5031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573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902B61-2F6D-4C20-8F17-D9D408FA42EA}" type="datetimeFigureOut">
              <a:rPr lang="ru-RU" smtClean="0"/>
              <a:t>30.11.2021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95DA8CB-E878-400E-87C5-DD413C4605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4547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E64734-A6DA-41FA-AF71-AE1B72492C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9867" y="870492"/>
            <a:ext cx="9052264" cy="347069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1800" cap="all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МИНОБРНАУКИ РОССИИ</a:t>
            </a:r>
            <a:br>
              <a:rPr lang="ru-RU" sz="1800" cap="all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Федеральное государственное бюджетное образовательное учреждение 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высшего образования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«МИРЭА –  Российский технологический университет»</a:t>
            </a:r>
            <a:br>
              <a:rPr lang="ru-RU" sz="18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РТУ МИРЭА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Институт комплексной безопасности и специального приборостроения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Кафедра КБ-</a:t>
            </a:r>
            <a:r>
              <a:rPr lang="en-US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</a:t>
            </a: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«Интеллектуальные системы информационной безопасности»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Практическая работа №4 на тему: «Кластеризация данных в </a:t>
            </a:r>
            <a:r>
              <a:rPr lang="en-US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KNIME</a:t>
            </a: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»</a:t>
            </a: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по дисциплине: «Технологии интеллектуального анализа данных мониторинга безопасности»</a:t>
            </a:r>
            <a:br>
              <a:rPr lang="ru-RU" sz="1200" dirty="0">
                <a:latin typeface="Times New Roman" pitchFamily="18" charset="0"/>
                <a:cs typeface="Times New Roman" pitchFamily="18" charset="0"/>
              </a:rPr>
            </a:br>
            <a:br>
              <a:rPr lang="ru-RU" sz="1200" dirty="0">
                <a:latin typeface="Times New Roman" pitchFamily="18" charset="0"/>
                <a:cs typeface="Times New Roman" pitchFamily="18" charset="0"/>
              </a:rPr>
            </a:br>
            <a:endParaRPr lang="ru-RU" sz="12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D906FC0-C72E-4292-B952-2FBDABC7CA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0663" y="5042518"/>
            <a:ext cx="3485965" cy="1526959"/>
          </a:xfrm>
        </p:spPr>
        <p:txBody>
          <a:bodyPr>
            <a:normAutofit fontScale="85000" lnSpcReduction="20000"/>
          </a:bodyPr>
          <a:lstStyle/>
          <a:p>
            <a:pPr algn="r"/>
            <a:r>
              <a:rPr lang="ru-RU" dirty="0">
                <a:solidFill>
                  <a:schemeClr val="tx1"/>
                </a:solidFill>
              </a:rPr>
              <a:t>Выполнил: </a:t>
            </a:r>
          </a:p>
          <a:p>
            <a:pPr algn="r"/>
            <a:r>
              <a:rPr lang="ru-RU" dirty="0">
                <a:solidFill>
                  <a:schemeClr val="tx1"/>
                </a:solidFill>
              </a:rPr>
              <a:t>студент группы ББМО-01-21</a:t>
            </a:r>
          </a:p>
          <a:p>
            <a:pPr algn="r"/>
            <a:r>
              <a:rPr lang="ru-RU" dirty="0" err="1">
                <a:solidFill>
                  <a:schemeClr val="tx1"/>
                </a:solidFill>
              </a:rPr>
              <a:t>Фатыхова</a:t>
            </a:r>
            <a:r>
              <a:rPr lang="ru-RU" dirty="0">
                <a:solidFill>
                  <a:schemeClr val="tx1"/>
                </a:solidFill>
              </a:rPr>
              <a:t> Наталья Алексеевна</a:t>
            </a:r>
          </a:p>
          <a:p>
            <a:pPr algn="r"/>
            <a:r>
              <a:rPr lang="ru-RU" dirty="0">
                <a:solidFill>
                  <a:schemeClr val="tx1"/>
                </a:solidFill>
              </a:rPr>
              <a:t>Проверила:</a:t>
            </a:r>
          </a:p>
          <a:p>
            <a:pPr algn="r"/>
            <a:r>
              <a:rPr lang="ru-RU" dirty="0">
                <a:solidFill>
                  <a:schemeClr val="tx1"/>
                </a:solidFill>
              </a:rPr>
              <a:t>Латыпова Ольга Валерьевна</a:t>
            </a:r>
          </a:p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EB4BA78-A5A5-456B-AF82-1364BE2D6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98DBF6-030D-4A24-BD76-ACADB0B72D3E}" type="slidenum">
              <a:rPr lang="ru-RU" smtClean="0"/>
              <a:t>1</a:t>
            </a:fld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34914FD-FDB9-451E-9B4E-B022C7070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713" y="90246"/>
            <a:ext cx="764573" cy="86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53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46807D-E547-4544-A034-40CF74B26F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3245" y="639193"/>
            <a:ext cx="8791575" cy="1059726"/>
          </a:xfrm>
        </p:spPr>
        <p:txBody>
          <a:bodyPr/>
          <a:lstStyle/>
          <a:p>
            <a:pPr algn="ctr"/>
            <a:r>
              <a:rPr lang="ru-RU" dirty="0">
                <a:latin typeface="Times New Roman" pitchFamily="18" charset="0"/>
                <a:cs typeface="Times New Roman" pitchFamily="18" charset="0"/>
              </a:rPr>
              <a:t>Задача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BA85B4C-C26B-4CCB-AFEE-421D471C3D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3246" y="2557879"/>
            <a:ext cx="8791575" cy="3429000"/>
          </a:xfrm>
        </p:spPr>
        <p:txBody>
          <a:bodyPr>
            <a:normAutofit/>
          </a:bodyPr>
          <a:lstStyle/>
          <a:p>
            <a:pPr algn="just"/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1. Загрузить доступные рабочие пространства кластеризации</a:t>
            </a:r>
          </a:p>
          <a:p>
            <a:pPr algn="just"/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2. Подготовьте исходные данные к обработке. </a:t>
            </a:r>
            <a:r>
              <a:rPr lang="ru-RU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Кластеризуйте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данные в KNIME </a:t>
            </a:r>
            <a:r>
              <a:rPr lang="ru-RU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методоми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k-</a:t>
            </a:r>
            <a:r>
              <a:rPr lang="ru-RU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means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и k- </a:t>
            </a:r>
            <a:r>
              <a:rPr lang="ru-RU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Medoids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	3</a:t>
            </a:r>
            <a:r>
              <a:rPr lang="en-US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Оценить и сравнить полученные результаты. Сделать выводы о проделанной работе.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7415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0657C5-C389-4ABA-B5EE-D349C835E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766" y="559293"/>
            <a:ext cx="9905998" cy="878889"/>
          </a:xfrm>
        </p:spPr>
        <p:txBody>
          <a:bodyPr/>
          <a:lstStyle/>
          <a:p>
            <a:pPr algn="ctr"/>
            <a:r>
              <a:rPr lang="ru-RU" dirty="0">
                <a:latin typeface="Times New Roman" pitchFamily="18" charset="0"/>
                <a:cs typeface="Times New Roman" pitchFamily="18" charset="0"/>
              </a:rPr>
              <a:t>Набор данных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A0D5C2F-4D9E-48A0-AEF0-9DFE7EB229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6" t="3062" r="14194" b="8461"/>
          <a:stretch/>
        </p:blipFill>
        <p:spPr>
          <a:xfrm>
            <a:off x="2645546" y="1988597"/>
            <a:ext cx="4616388" cy="2982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096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98B548-A6AA-4FB9-8829-C35246B1F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665" y="387698"/>
            <a:ext cx="9905998" cy="748643"/>
          </a:xfrm>
        </p:spPr>
        <p:txBody>
          <a:bodyPr/>
          <a:lstStyle/>
          <a:p>
            <a:pPr algn="ctr"/>
            <a:r>
              <a:rPr lang="en-US" dirty="0">
                <a:latin typeface="Times New Roman" pitchFamily="18" charset="0"/>
                <a:cs typeface="Times New Roman" pitchFamily="18" charset="0"/>
              </a:rPr>
              <a:t>K-means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65D20AD-2E9D-4667-A60D-3715AD7F8E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102" t="12494" r="39271" b="47460"/>
          <a:stretch/>
        </p:blipFill>
        <p:spPr>
          <a:xfrm>
            <a:off x="2162618" y="2070765"/>
            <a:ext cx="5846311" cy="271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63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506CE8-FFFE-45A3-AAD7-8F68C6601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4192" y="290004"/>
            <a:ext cx="8596668" cy="1320800"/>
          </a:xfrm>
        </p:spPr>
        <p:txBody>
          <a:bodyPr/>
          <a:lstStyle/>
          <a:p>
            <a:r>
              <a:rPr lang="ru-RU" dirty="0">
                <a:latin typeface="Times New Roman" pitchFamily="18" charset="0"/>
                <a:cs typeface="Times New Roman" pitchFamily="18" charset="0"/>
              </a:rPr>
              <a:t>Результаты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K-means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A84C94D-FB3F-482C-9713-0685EC2FB9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112" t="18587" r="36650" b="23376"/>
          <a:stretch/>
        </p:blipFill>
        <p:spPr>
          <a:xfrm>
            <a:off x="2284192" y="1610804"/>
            <a:ext cx="4513762" cy="404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164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DB8B75-3C1B-4A14-BFBB-E8704CB64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650" y="417251"/>
            <a:ext cx="9905998" cy="730888"/>
          </a:xfrm>
        </p:spPr>
        <p:txBody>
          <a:bodyPr/>
          <a:lstStyle/>
          <a:p>
            <a:pPr algn="ctr"/>
            <a:r>
              <a:rPr lang="en-US" dirty="0">
                <a:latin typeface="Times New Roman" pitchFamily="18" charset="0"/>
                <a:cs typeface="Times New Roman" pitchFamily="18" charset="0"/>
              </a:rPr>
              <a:t>K-medoids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34F4B91-2B18-4191-9D88-80355FBE85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92" t="12784" r="40727" b="39626"/>
          <a:stretch/>
        </p:blipFill>
        <p:spPr>
          <a:xfrm>
            <a:off x="1844355" y="1567669"/>
            <a:ext cx="6907767" cy="398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914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F5F8AC-B687-401B-B1DE-5263AF036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42042"/>
            <a:ext cx="9905998" cy="650989"/>
          </a:xfrm>
        </p:spPr>
        <p:txBody>
          <a:bodyPr/>
          <a:lstStyle/>
          <a:p>
            <a:pPr algn="ctr"/>
            <a:r>
              <a:rPr lang="ru-RU" dirty="0">
                <a:latin typeface="Times New Roman" pitchFamily="18" charset="0"/>
                <a:cs typeface="Times New Roman" pitchFamily="18" charset="0"/>
              </a:rPr>
              <a:t>Результаты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k-medoids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90162DF-E13A-4257-BE10-CBDAB5FA61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022" t="18588" r="37742" b="22795"/>
          <a:stretch/>
        </p:blipFill>
        <p:spPr>
          <a:xfrm>
            <a:off x="5717219" y="1162448"/>
            <a:ext cx="4213193" cy="406743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3EDE8C6-AB8F-4B97-9F7A-43EEEDEFE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454" y="1162448"/>
            <a:ext cx="4190099" cy="406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12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7095D5-F785-4C3C-980A-7A7CD2DC6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907497"/>
            <a:ext cx="9906000" cy="3738701"/>
          </a:xfrm>
        </p:spPr>
        <p:txBody>
          <a:bodyPr>
            <a:normAutofit fontScale="90000"/>
          </a:bodyPr>
          <a:lstStyle/>
          <a:p>
            <a:r>
              <a:rPr lang="ru-RU" sz="2700" dirty="0">
                <a:latin typeface="Times New Roman" pitchFamily="18" charset="0"/>
                <a:cs typeface="Times New Roman" pitchFamily="18" charset="0"/>
              </a:rPr>
              <a:t>	Вывод: В ходе работы были выполнены следующие задачи</a:t>
            </a:r>
            <a:br>
              <a:rPr lang="ru-RU" sz="2700" dirty="0">
                <a:latin typeface="Times New Roman" pitchFamily="18" charset="0"/>
                <a:cs typeface="Times New Roman" pitchFamily="18" charset="0"/>
              </a:rPr>
            </a:br>
            <a:br>
              <a:rPr lang="ru-RU" sz="2700" dirty="0">
                <a:latin typeface="Times New Roman" pitchFamily="18" charset="0"/>
                <a:cs typeface="Times New Roman" pitchFamily="18" charset="0"/>
              </a:rPr>
            </a:br>
            <a:r>
              <a:rPr lang="ru-RU" sz="2700" dirty="0">
                <a:latin typeface="Times New Roman" pitchFamily="18" charset="0"/>
                <a:cs typeface="Times New Roman" pitchFamily="18" charset="0"/>
              </a:rPr>
              <a:t>	1. Загрузить доступные рабочие пространства кластеризации</a:t>
            </a:r>
            <a:br>
              <a:rPr lang="ru-RU" sz="2700" dirty="0">
                <a:latin typeface="Times New Roman" pitchFamily="18" charset="0"/>
                <a:cs typeface="Times New Roman" pitchFamily="18" charset="0"/>
              </a:rPr>
            </a:br>
            <a:br>
              <a:rPr lang="ru-RU" sz="2700" dirty="0">
                <a:latin typeface="Times New Roman" pitchFamily="18" charset="0"/>
                <a:cs typeface="Times New Roman" pitchFamily="18" charset="0"/>
              </a:rPr>
            </a:br>
            <a:r>
              <a:rPr lang="ru-RU" sz="2700" dirty="0">
                <a:latin typeface="Times New Roman" pitchFamily="18" charset="0"/>
                <a:cs typeface="Times New Roman" pitchFamily="18" charset="0"/>
              </a:rPr>
              <a:t>	2. Подготовьте исходные данные к обработке. </a:t>
            </a:r>
            <a:r>
              <a:rPr lang="ru-RU" sz="2700" dirty="0" err="1">
                <a:latin typeface="Times New Roman" panose="02020603050405020304" pitchFamily="18" charset="0"/>
                <a:cs typeface="Times New Roman" pitchFamily="18" charset="0"/>
              </a:rPr>
              <a:t>Кластеризуйте</a:t>
            </a:r>
            <a: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  <a:t> данные в KNIME </a:t>
            </a:r>
            <a:r>
              <a:rPr lang="ru-RU" sz="2700" dirty="0" err="1">
                <a:latin typeface="Times New Roman" panose="02020603050405020304" pitchFamily="18" charset="0"/>
                <a:cs typeface="Times New Roman" pitchFamily="18" charset="0"/>
              </a:rPr>
              <a:t>методоми</a:t>
            </a:r>
            <a: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  <a:t> k-</a:t>
            </a:r>
            <a:r>
              <a:rPr lang="ru-RU" sz="2700" dirty="0" err="1">
                <a:latin typeface="Times New Roman" panose="02020603050405020304" pitchFamily="18" charset="0"/>
                <a:cs typeface="Times New Roman" pitchFamily="18" charset="0"/>
              </a:rPr>
              <a:t>means</a:t>
            </a:r>
            <a:r>
              <a:rPr lang="en-US" sz="2700" dirty="0">
                <a:latin typeface="Times New Roman" panose="02020603050405020304" pitchFamily="18" charset="0"/>
                <a:cs typeface="Times New Roman" pitchFamily="18" charset="0"/>
              </a:rPr>
              <a:t> </a:t>
            </a:r>
            <a: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  <a:t>и k- </a:t>
            </a:r>
            <a:r>
              <a:rPr lang="ru-RU" sz="2700" dirty="0" err="1">
                <a:latin typeface="Times New Roman" panose="02020603050405020304" pitchFamily="18" charset="0"/>
                <a:cs typeface="Times New Roman" pitchFamily="18" charset="0"/>
              </a:rPr>
              <a:t>Medoids</a:t>
            </a:r>
            <a: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  <a:t>.</a:t>
            </a:r>
            <a:b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</a:br>
            <a:b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</a:br>
            <a:r>
              <a:rPr lang="ru-RU" sz="2700" dirty="0">
                <a:latin typeface="Times New Roman" panose="02020603050405020304" pitchFamily="18" charset="0"/>
                <a:cs typeface="Times New Roman" pitchFamily="18" charset="0"/>
              </a:rPr>
              <a:t>	3</a:t>
            </a:r>
            <a:r>
              <a:rPr lang="en-US" sz="2700" dirty="0">
                <a:latin typeface="Times New Roman" panose="02020603050405020304" pitchFamily="18" charset="0"/>
                <a:cs typeface="Times New Roman" pitchFamily="18" charset="0"/>
              </a:rPr>
              <a:t>. </a:t>
            </a:r>
            <a:r>
              <a:rPr lang="ru-RU" sz="2700" dirty="0">
                <a:latin typeface="Times New Roman" pitchFamily="18" charset="0"/>
                <a:cs typeface="Times New Roman" pitchFamily="18" charset="0"/>
              </a:rPr>
              <a:t>Оценить и сравнить полученные результаты. Сделать выводы о проделанной работе.</a:t>
            </a:r>
            <a:br>
              <a:rPr lang="ru-RU" dirty="0">
                <a:latin typeface="Times New Roman" pitchFamily="18" charset="0"/>
                <a:cs typeface="Times New Roman" pitchFamily="18" charset="0"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8352529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24</TotalTime>
  <Words>25</Words>
  <Application>Microsoft Office PowerPoint</Application>
  <PresentationFormat>Широкоэкранный</PresentationFormat>
  <Paragraphs>17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Times New Roman</vt:lpstr>
      <vt:lpstr>Trebuchet MS</vt:lpstr>
      <vt:lpstr>Wingdings 3</vt:lpstr>
      <vt:lpstr>Аспект</vt:lpstr>
      <vt:lpstr>МИНОБРНАУКИ РОССИИ Федеральное государственное бюджетное образовательное учреждение   высшего образования «МИРЭА –  Российский технологический университет» РТУ МИРЭА Институт комплексной безопасности и специального приборостроения Кафедра КБ-4 «Интеллектуальные системы информационной безопасности»   Практическая работа №4 на тему: «Кластеризация данных в KNIME»  по дисциплине: «Технологии интеллектуального анализа данных мониторинга безопасности»  </vt:lpstr>
      <vt:lpstr>Задача</vt:lpstr>
      <vt:lpstr>Набор данных</vt:lpstr>
      <vt:lpstr>K-means</vt:lpstr>
      <vt:lpstr>Результаты K-means</vt:lpstr>
      <vt:lpstr>K-medoids</vt:lpstr>
      <vt:lpstr>Результаты k-medoids</vt:lpstr>
      <vt:lpstr> Вывод: В ходе работы были выполнены следующие задачи   1. Загрузить доступные рабочие пространства кластеризации   2. Подготовьте исходные данные к обработке. Кластеризуйте данные в KNIME методоми k-means и k- Medoids.   3. Оценить и сравнить полученные результаты. Сделать выводы о проделанной работе.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МИНОБРНАУКИ РОССИИ Федеральное государственное бюджетное образовательное учреждение   высшего образования «МИРЭА –  Российский технологический университет» РТУ МИРЭА Институт комплексной безопасности и специального приборостроения Кафедра КБ-4 «Интеллектуальные системы информационной безопасности»   Практическая работа №1 на тему: «Метод кластеризации К-среднего»  по дисциплине: «Технологии интеллектуального анализа данных мониторинга безопасности»  </dc:title>
  <dc:creator>Boriyan</dc:creator>
  <cp:lastModifiedBy>Boriyan</cp:lastModifiedBy>
  <cp:revision>4</cp:revision>
  <dcterms:created xsi:type="dcterms:W3CDTF">2021-11-30T09:00:26Z</dcterms:created>
  <dcterms:modified xsi:type="dcterms:W3CDTF">2021-11-30T09:25:49Z</dcterms:modified>
</cp:coreProperties>
</file>

<file path=docProps/thumbnail.jpeg>
</file>